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57" r:id="rId4"/>
    <p:sldId id="262" r:id="rId5"/>
    <p:sldId id="265" r:id="rId6"/>
    <p:sldId id="264" r:id="rId7"/>
    <p:sldId id="272" r:id="rId8"/>
    <p:sldId id="266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85F64-D1C2-41A7-9346-90BE877189F9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97D86-E65C-4B5A-B61C-E0F29C614E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7C37B-5F5E-422B-8EAE-558D4130CAF1}" type="datetimeFigureOut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5AB2B-26BB-4DA1-8E33-2BD88BE86E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CB33F-0E6E-4ABE-B1A2-6414F0A977DE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BA81C-E3CB-4CF0-B2D0-EEACE15A5FFA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7C02-0864-428C-99C8-97A28ECADEEB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E509-C8A8-4537-B1F4-4197EA9578DB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5E52-4C2D-44ED-9ABA-DE5A20F86BCB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B4F57-2558-4C9A-A054-CA709A8FCDF5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7A142-37C4-4050-BE36-E22B47B8F0BB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9DA93-7F50-4314-8ECF-71063D26C76A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46840-EABF-43A0-B1A3-546376D04443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2EAC-D8D8-46AC-9E4B-5CD8144FB956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0BE76-7383-4FDB-96FE-B56D61C465B2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A2DF-37E0-4879-AF48-F0B04706FE8B}" type="datetime1">
              <a:rPr lang="en-US" smtClean="0"/>
              <a:pPr/>
              <a:t>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496D-051F-4345-9304-F5D40BE6B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990851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Changing the focus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from Inputs to Impact: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RBM Framework for evaluating HEC Ranking Criteria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Dr. </a:t>
            </a:r>
            <a:r>
              <a:rPr lang="en-US" b="1" dirty="0" err="1" smtClean="0">
                <a:solidFill>
                  <a:schemeClr val="tx1"/>
                </a:solidFill>
              </a:rPr>
              <a:t>Irfan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Hyder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Dean CBM</a:t>
            </a:r>
          </a:p>
          <a:p>
            <a:r>
              <a:rPr lang="en-US" b="1" dirty="0" err="1" smtClean="0">
                <a:solidFill>
                  <a:schemeClr val="tx1"/>
                </a:solidFill>
              </a:rPr>
              <a:t>IoBM</a:t>
            </a:r>
            <a:r>
              <a:rPr lang="en-US" b="1" dirty="0" smtClean="0">
                <a:solidFill>
                  <a:schemeClr val="tx1"/>
                </a:solidFill>
              </a:rPr>
              <a:t>, Karachi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/>
              <a:t>C: Research &amp; Development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990600"/>
          <a:ext cx="8991600" cy="5690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33"/>
                <a:gridCol w="5419937"/>
                <a:gridCol w="1198880"/>
                <a:gridCol w="187325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Sr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HEC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QA </a:t>
                      </a:r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Criteria (41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points)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Measure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International registered patents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….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National registered patents,….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# Commercialization of patents,…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University linkages through ORIC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Ratio: PhD Students to total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enrollment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Amount of external grants won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Travel grants won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Papers published: IFJ + HEC recognized Js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ISI IFJ publications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#citations/paper; 11-University H-Index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W-Category Journals;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13 # X-Journals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Utilization: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Bandwidth + Digital lib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Conferences: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International + National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PhD output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+ #PhD per full time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D: Finance and Facilities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600200"/>
          <a:ext cx="8991600" cy="348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33"/>
                <a:gridCol w="5419937"/>
                <a:gridCol w="1198880"/>
                <a:gridCol w="187325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Sr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HEC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QA </a:t>
                      </a:r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Criteria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</a:p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10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Measure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Ratio: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Non Salary expenditure to budget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Amount generated thru own resources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Amount spent on research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/library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Computers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per student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Computers per fulltime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#books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 library/student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#students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on external scholarship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E: Society Integration &amp; Community Development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600200"/>
          <a:ext cx="8991600" cy="2364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33"/>
                <a:gridCol w="5419937"/>
                <a:gridCol w="1198880"/>
                <a:gridCol w="187325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Sr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HEC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QA </a:t>
                      </a:r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Criteria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</a:p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Measure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#community engagements, services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#international visits: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student in/out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bound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Output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#enrolled foreign students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#foreign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2219325"/>
            <a:ext cx="8116887" cy="1362075"/>
          </a:xfrm>
          <a:solidFill>
            <a:srgbClr val="00206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FFFF00"/>
                </a:solidFill>
              </a:rPr>
              <a:t>From IMPACT FACTOR </a:t>
            </a:r>
            <a:br>
              <a:rPr lang="en-US" sz="4400" dirty="0" smtClean="0">
                <a:solidFill>
                  <a:srgbClr val="FFFF00"/>
                </a:solidFill>
              </a:rPr>
            </a:br>
            <a:r>
              <a:rPr lang="en-US" sz="4400" dirty="0" smtClean="0">
                <a:solidFill>
                  <a:srgbClr val="FFFF00"/>
                </a:solidFill>
              </a:rPr>
              <a:t>To IMPACT</a:t>
            </a:r>
            <a:endParaRPr lang="en-US" sz="4400" dirty="0">
              <a:solidFill>
                <a:srgbClr val="FFFF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719138"/>
            <a:ext cx="7772400" cy="1500187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tx1"/>
                </a:solidFill>
              </a:rPr>
              <a:t>HEC’s Focus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 Ranking Criteria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211" t="38542" r="33821" b="37500"/>
          <a:stretch>
            <a:fillRect/>
          </a:stretch>
        </p:blipFill>
        <p:spPr bwMode="auto">
          <a:xfrm>
            <a:off x="609599" y="1676400"/>
            <a:ext cx="819998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 Based Management Framework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 l="30609" t="17094" r="16186" b="15670"/>
          <a:stretch>
            <a:fillRect/>
          </a:stretch>
        </p:blipFill>
        <p:spPr bwMode="auto">
          <a:xfrm>
            <a:off x="381000" y="1143000"/>
            <a:ext cx="8382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981200"/>
          <a:ext cx="87630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514"/>
                <a:gridCol w="6843486"/>
              </a:tblGrid>
              <a:tr h="4470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Measure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Definition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Input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ym typeface="Wingdings" pitchFamily="2" charset="2"/>
                        </a:rPr>
                        <a:t>Resources, time, effort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Process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ym typeface="Wingdings" pitchFamily="2" charset="2"/>
                        </a:rPr>
                        <a:t>Process, Procedures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Output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Produced,</a:t>
                      </a:r>
                      <a:r>
                        <a:rPr lang="en-US" sz="3200" b="1" baseline="0" dirty="0" smtClean="0"/>
                        <a:t> Generated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Outcome</a:t>
                      </a:r>
                      <a:endParaRPr lang="en-US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/>
                        <a:t>Value added to KAP:</a:t>
                      </a:r>
                      <a:r>
                        <a:rPr lang="en-US" sz="3200" b="1" baseline="0" dirty="0" smtClean="0"/>
                        <a:t> Knowledge, Attitude, Practice</a:t>
                      </a:r>
                      <a:endParaRPr lang="en-US" sz="3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</a:rPr>
                        <a:t>Impact</a:t>
                      </a:r>
                      <a:endParaRPr lang="en-US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rgbClr val="C00000"/>
                          </a:solidFill>
                        </a:rPr>
                        <a:t>Change in Society, Industry, Economy</a:t>
                      </a:r>
                      <a:endParaRPr lang="en-US" sz="3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371600"/>
            <a:ext cx="8763000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Inputs </a:t>
            </a:r>
            <a:r>
              <a:rPr lang="en-US" sz="2800" dirty="0" smtClean="0">
                <a:solidFill>
                  <a:srgbClr val="FFFF00"/>
                </a:solidFill>
                <a:sym typeface="Wingdings" pitchFamily="2" charset="2"/>
              </a:rPr>
              <a:t> </a:t>
            </a:r>
            <a:r>
              <a:rPr lang="en-US" sz="2800" dirty="0" smtClean="0">
                <a:solidFill>
                  <a:srgbClr val="FFFF00"/>
                </a:solidFill>
              </a:rPr>
              <a:t>Process </a:t>
            </a:r>
            <a:r>
              <a:rPr lang="en-US" sz="2800" dirty="0" smtClean="0">
                <a:solidFill>
                  <a:srgbClr val="FFFF00"/>
                </a:solidFill>
                <a:sym typeface="Wingdings" pitchFamily="2" charset="2"/>
              </a:rPr>
              <a:t> Outputs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sym typeface="Wingdings" pitchFamily="2" charset="2"/>
              </a:rPr>
              <a:t>  Outcomes 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>
                <a:solidFill>
                  <a:srgbClr val="FFFF00"/>
                </a:solidFill>
                <a:sym typeface="Wingdings" pitchFamily="2" charset="2"/>
              </a:rPr>
              <a:t> Impact  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371600"/>
          </a:xfrm>
        </p:spPr>
        <p:txBody>
          <a:bodyPr>
            <a:noAutofit/>
          </a:bodyPr>
          <a:lstStyle/>
          <a:p>
            <a:r>
              <a:rPr lang="en-US" b="1" dirty="0" smtClean="0"/>
              <a:t>RBM Classification of HEC Criteria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600200"/>
          <a:ext cx="9143995" cy="3348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8"/>
                <a:gridCol w="1219200"/>
                <a:gridCol w="914400"/>
                <a:gridCol w="1066800"/>
                <a:gridCol w="1219200"/>
                <a:gridCol w="1295400"/>
                <a:gridCol w="990597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Calibri"/>
                        </a:rPr>
                        <a:t>Variables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Input 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Process 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Output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Outcome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Impact</a:t>
                      </a: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Quality Assurance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Teaching Quality 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Research 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Finance &amp; Facility 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Integration &amp; Community Development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164" marR="8164" marT="8164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Inputs to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Too much focus on inputs; 47%</a:t>
            </a:r>
          </a:p>
          <a:p>
            <a:r>
              <a:rPr lang="en-US" dirty="0" smtClean="0"/>
              <a:t>No attempt to measure impact on society, industry and economy</a:t>
            </a:r>
          </a:p>
          <a:p>
            <a:pPr lvl="1"/>
            <a:r>
              <a:rPr lang="en-US" dirty="0" smtClean="0"/>
              <a:t>Extremism, employability, ….</a:t>
            </a:r>
          </a:p>
          <a:p>
            <a:r>
              <a:rPr lang="en-US" dirty="0" smtClean="0"/>
              <a:t>No outcomes related to jobs, employers</a:t>
            </a:r>
          </a:p>
          <a:p>
            <a:r>
              <a:rPr lang="en-US" dirty="0" smtClean="0"/>
              <a:t>Little focus on society and community: 4%</a:t>
            </a:r>
          </a:p>
          <a:p>
            <a:r>
              <a:rPr lang="en-US" dirty="0" smtClean="0"/>
              <a:t>Requires focus on national objectives. Too focus on international requirements. </a:t>
            </a:r>
            <a:endParaRPr lang="en-US" dirty="0" smtClean="0"/>
          </a:p>
          <a:p>
            <a:r>
              <a:rPr lang="en-US" dirty="0" smtClean="0"/>
              <a:t>Around 50% of QS criteria is focused on impact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A: Quality Assurance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600200"/>
          <a:ext cx="8915400" cy="4573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00"/>
                <a:gridCol w="5374005"/>
                <a:gridCol w="1188720"/>
                <a:gridCol w="1857375"/>
              </a:tblGrid>
              <a:tr h="48059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Sr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HEC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QA </a:t>
                      </a:r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Criteria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</a:p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15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Measure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Adoption of HEC criteria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faculty hiring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/>
                </a:tc>
              </a:tr>
              <a:tr h="81637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Adoption: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HEC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criteria of </a:t>
                      </a:r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M.Phil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/MS Programs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Adoption: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HEC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criteria of PhD programs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Adoption: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HEC plagiarism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policy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Process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Rating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of QEC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International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awards won by students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Output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Affiliation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with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accreditation councils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</a:p>
                  </a:txBody>
                  <a:tcPr marL="9525" marR="9525" marT="9525" marB="0"/>
                </a:tc>
              </a:tr>
              <a:tr h="413434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International Ranking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B: Teaching Quality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" y="1600200"/>
          <a:ext cx="8991600" cy="4615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533"/>
                <a:gridCol w="5419937"/>
                <a:gridCol w="1198880"/>
                <a:gridCol w="187325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err="1" smtClean="0">
                          <a:solidFill>
                            <a:srgbClr val="FFFF00"/>
                          </a:solidFill>
                          <a:latin typeface="Calibri"/>
                        </a:rPr>
                        <a:t>Sr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HEC</a:t>
                      </a:r>
                      <a:r>
                        <a:rPr lang="en-US" sz="2800" b="1" i="0" u="none" strike="noStrike" baseline="0" dirty="0" smtClean="0">
                          <a:solidFill>
                            <a:srgbClr val="FFFF00"/>
                          </a:solidFill>
                          <a:latin typeface="Calibri"/>
                        </a:rPr>
                        <a:t> QA </a:t>
                      </a:r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Criteria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Weight</a:t>
                      </a:r>
                    </a:p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30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800" b="1" i="0" u="none" strike="noStrike" dirty="0" smtClean="0">
                          <a:solidFill>
                            <a:srgbClr val="FFFF00"/>
                          </a:solidFill>
                          <a:latin typeface="Calibri"/>
                        </a:rPr>
                        <a:t>Measure</a:t>
                      </a:r>
                      <a:endParaRPr lang="en-US" sz="2800" b="1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Ratio: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Full time faculty to total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Ratio: Full-time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PhD faculty to FT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Ratio: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Full time Faculty to Student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Selectivity: Enrollment Applicant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to Intake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Training of full-time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Faculty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degrees from other universities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National Awards won by full-time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# International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awards won by FT Faculty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Outcome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Ratio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fresh PhD induction 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Input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9496D-051F-4345-9304-F5D40BE6BEF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633</Words>
  <Application>Microsoft Office PowerPoint</Application>
  <PresentationFormat>On-screen Show (4:3)</PresentationFormat>
  <Paragraphs>280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Changing the focus  from Inputs to Impact: RBM Framework for evaluating HEC Ranking Criteria</vt:lpstr>
      <vt:lpstr>From IMPACT FACTOR  To IMPACT</vt:lpstr>
      <vt:lpstr>HEC Ranking Criteria </vt:lpstr>
      <vt:lpstr>Result Based Management Framework</vt:lpstr>
      <vt:lpstr>Definitions</vt:lpstr>
      <vt:lpstr>RBM Classification of HEC Criteria</vt:lpstr>
      <vt:lpstr>From Inputs to Impact</vt:lpstr>
      <vt:lpstr>A: Quality Assurance</vt:lpstr>
      <vt:lpstr>B: Teaching Quality</vt:lpstr>
      <vt:lpstr>C: Research &amp; Development</vt:lpstr>
      <vt:lpstr>D: Finance and Facilities</vt:lpstr>
      <vt:lpstr>E: Society Integration &amp; Community Development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shelina.bhamani</dc:creator>
  <cp:lastModifiedBy>hyder</cp:lastModifiedBy>
  <cp:revision>40</cp:revision>
  <dcterms:created xsi:type="dcterms:W3CDTF">2017-09-18T06:03:51Z</dcterms:created>
  <dcterms:modified xsi:type="dcterms:W3CDTF">2018-02-05T02:26:31Z</dcterms:modified>
</cp:coreProperties>
</file>